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8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86"/>
  </p:normalViewPr>
  <p:slideViewPr>
    <p:cSldViewPr snapToGrid="0" snapToObjects="1">
      <p:cViewPr>
        <p:scale>
          <a:sx n="89" d="100"/>
          <a:sy n="89" d="100"/>
        </p:scale>
        <p:origin x="7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21711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84230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895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00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580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615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1624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76561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lang="en"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19</a:t>
            </a:fld>
            <a:endParaRPr lang="en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247971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285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3432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18133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28349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555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77990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9291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2238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5605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4300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5750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2805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682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49540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988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424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8400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6BA484C-3CEC-6046-95F8-F6FF97892563}" type="slidenum">
              <a:rPr lang="en-US" altLang="en-US"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</a:pPr>
              <a:t>8</a:t>
            </a:fld>
            <a:endParaRPr lang="en-US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00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6BA484C-3CEC-6046-95F8-F6FF97892563}" type="slidenum">
              <a:rPr lang="en-US" altLang="en-US"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>
                <a:spcBef>
                  <a:spcPct val="0"/>
                </a:spcBef>
              </a:pPr>
              <a:t>9</a:t>
            </a:fld>
            <a:endParaRPr lang="en-US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425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2038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en.wikipedia.org/wiki/Database_normaliza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0EB187-900F-4AF5-813B-101456D9F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 smtClean="0"/>
              <a:t>Data Modelling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624D17C8-E9C2-48A4-AA36-D7048A6CCC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Rectangle 9"/>
          <p:cNvSpPr>
            <a:spLocks/>
          </p:cNvSpPr>
          <p:nvPr/>
        </p:nvSpPr>
        <p:spPr bwMode="auto">
          <a:xfrm>
            <a:off x="9590618" y="569384"/>
            <a:ext cx="1763183" cy="2351616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Track</a:t>
            </a:r>
          </a:p>
          <a:p>
            <a:pPr algn="ctr" eaLnBrk="1" hangingPunct="1">
              <a:defRPr/>
            </a:pPr>
            <a:endParaRPr lang="en-US" altLang="en-US" sz="27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Rating</a:t>
            </a:r>
          </a:p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Len</a:t>
            </a:r>
          </a:p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34826" name="Rectangle 10"/>
          <p:cNvSpPr>
            <a:spLocks/>
          </p:cNvSpPr>
          <p:nvPr/>
        </p:nvSpPr>
        <p:spPr bwMode="auto">
          <a:xfrm>
            <a:off x="5399618" y="2076451"/>
            <a:ext cx="1763183" cy="105833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Album</a:t>
            </a: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7346951" y="1646767"/>
            <a:ext cx="2027767" cy="855133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519"/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7817385" y="2520635"/>
            <a:ext cx="14763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  <a:ea typeface="ＭＳ Ｐゴシック" charset="-128"/>
              </a:rPr>
              <a:t>belongs-to</a:t>
            </a: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2495551" y="723901"/>
            <a:ext cx="1761067" cy="1056217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Artist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3854452" y="1928284"/>
            <a:ext cx="1401233" cy="658283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519"/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4799018" y="1331068"/>
            <a:ext cx="14763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  <a:ea typeface="ＭＳ Ｐゴシック" charset="-128"/>
              </a:rPr>
              <a:t>belongs-to</a:t>
            </a: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7219951" y="3676651"/>
            <a:ext cx="1761067" cy="105833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Genre</a:t>
            </a: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9213851" y="2950634"/>
            <a:ext cx="922867" cy="1119717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519"/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9731909" y="3606484"/>
            <a:ext cx="14763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  <a:ea typeface="ＭＳ Ｐゴシック" charset="-128"/>
              </a:rPr>
              <a:t>belongs-to</a:t>
            </a: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944533"/>
            <a:ext cx="8553451" cy="143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0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199406" y="1152524"/>
            <a:ext cx="9520333" cy="2314573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00FF"/>
              </a:buClr>
              <a:buSzPct val="25000"/>
            </a:pPr>
            <a:r>
              <a:rPr lang="en" sz="5733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Representing Relationships in a Database</a:t>
            </a:r>
          </a:p>
        </p:txBody>
      </p:sp>
    </p:spTree>
    <p:extLst>
      <p:ext uri="{BB962C8B-B14F-4D97-AF65-F5344CB8AC3E}">
        <p14:creationId xmlns:p14="http://schemas.microsoft.com/office/powerpoint/2010/main" val="522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00FF"/>
              </a:buClr>
              <a:buSzPct val="25000"/>
            </a:pP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Database Normalization (3NF)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866775" y="2161905"/>
            <a:ext cx="10449000" cy="4067519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t" anchorCtr="0">
            <a:noAutofit/>
          </a:bodyPr>
          <a:lstStyle/>
          <a:p>
            <a:pPr marL="609585" indent="-474121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bin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*tons* of database theory - way too much to understand without excessive predicate calculus</a:t>
            </a:r>
          </a:p>
          <a:p>
            <a:pPr marL="609585" indent="-474121">
              <a:lnSpc>
                <a:spcPct val="100000"/>
              </a:lnSpc>
              <a:spcBef>
                <a:spcPts val="800"/>
              </a:spcBef>
              <a:buSzPct val="100000"/>
              <a:buFont typeface="Cabin"/>
            </a:pP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not replicate data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reference data - point at data</a:t>
            </a:r>
          </a:p>
          <a:p>
            <a:pPr marL="609585" indent="-474121">
              <a:lnSpc>
                <a:spcPct val="100000"/>
              </a:lnSpc>
              <a:spcBef>
                <a:spcPts val="800"/>
              </a:spcBef>
              <a:buSzPct val="100000"/>
              <a:buFont typeface="Cabin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 </a:t>
            </a: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integers for keys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for references</a:t>
            </a:r>
          </a:p>
          <a:p>
            <a:pPr marL="609585" indent="-474121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Add a special 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2667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key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column to each table which we will make references to.   By convention, many programmers call this column 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2667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2275387" y="6122156"/>
            <a:ext cx="7940700" cy="4666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FF00"/>
              </a:buClr>
              <a:buSzPct val="25000"/>
            </a:pPr>
            <a:r>
              <a:rPr lang="en" sz="2667" u="sng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http://en.wikipedia.org/wiki/Database_normalization</a:t>
            </a:r>
          </a:p>
        </p:txBody>
      </p:sp>
    </p:spTree>
    <p:extLst>
      <p:ext uri="{BB962C8B-B14F-4D97-AF65-F5344CB8AC3E}">
        <p14:creationId xmlns:p14="http://schemas.microsoft.com/office/powerpoint/2010/main" val="14645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" y="942976"/>
            <a:ext cx="11620497" cy="1944289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97643" y="3294375"/>
            <a:ext cx="11782423" cy="27377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want to keep track of which band is the </a:t>
            </a:r>
            <a:r>
              <a:rPr lang="en"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26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creator</a:t>
            </a:r>
            <a:r>
              <a:rPr lang="en"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of each music track...</a:t>
            </a:r>
            <a:endParaRPr lang="en-US" sz="2667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buClr>
                <a:schemeClr val="lt1"/>
              </a:buClr>
              <a:buSzPct val="25000"/>
            </a:pPr>
            <a:endParaRPr lang="en" sz="2667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buClr>
                <a:srgbClr val="FF00FF"/>
              </a:buClr>
              <a:buSzPct val="25000"/>
            </a:pPr>
            <a:r>
              <a:rPr lang="en" sz="26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album</a:t>
            </a: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does this song </a:t>
            </a:r>
            <a:r>
              <a:rPr lang="en"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belong to</a:t>
            </a:r>
            <a:r>
              <a:rPr lang="en"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??</a:t>
            </a:r>
          </a:p>
          <a:p>
            <a:pPr algn="ctr">
              <a:buClr>
                <a:srgbClr val="000000"/>
              </a:buClr>
            </a:pPr>
            <a:endParaRPr sz="2667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algn="ctr">
              <a:buClr>
                <a:srgbClr val="00FF00"/>
              </a:buClr>
              <a:buSzPct val="25000"/>
            </a:pPr>
            <a:r>
              <a:rPr lang="en" sz="26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Which album is this song related to?</a:t>
            </a:r>
          </a:p>
        </p:txBody>
      </p:sp>
      <p:cxnSp>
        <p:nvCxnSpPr>
          <p:cNvPr id="593" name="Shape 593"/>
          <p:cNvCxnSpPr/>
          <p:nvPr/>
        </p:nvCxnSpPr>
        <p:spPr>
          <a:xfrm>
            <a:off x="7571184" y="1345405"/>
            <a:ext cx="1597817" cy="112037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7623572" y="1881187"/>
            <a:ext cx="1860945" cy="1185861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3245644" y="1824037"/>
            <a:ext cx="1383505" cy="103822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6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 Reference Pattern</a:t>
            </a: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4700" y="4232693"/>
            <a:ext cx="5354249" cy="19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7804" y="1904922"/>
            <a:ext cx="3525803" cy="19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3862136" y="5155282"/>
            <a:ext cx="1218803" cy="294193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6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4471538" y="3453522"/>
            <a:ext cx="1826364" cy="1701757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630626" y="2464270"/>
            <a:ext cx="3676325" cy="10923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26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use integers to reference rows in another table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7614484" y="4266314"/>
            <a:ext cx="1069643" cy="4118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26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9957368" y="1931431"/>
            <a:ext cx="788019" cy="4118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26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</p:spTree>
    <p:extLst>
      <p:ext uri="{BB962C8B-B14F-4D97-AF65-F5344CB8AC3E}">
        <p14:creationId xmlns:p14="http://schemas.microsoft.com/office/powerpoint/2010/main" val="4099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Three Kinds of Keys</a:t>
            </a: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866775" y="2252614"/>
            <a:ext cx="7079415" cy="3976809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t" anchorCtr="0">
            <a:noAutofit/>
          </a:bodyPr>
          <a:lstStyle/>
          <a:p>
            <a:pPr marL="338658" indent="-338658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generally an integer auto-increment field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What the outside world uses for lookup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Foreign key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generally an integer key pointing to a row in another table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8728235" y="2738438"/>
            <a:ext cx="1763916" cy="2476575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3333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>
              <a:buClr>
                <a:srgbClr val="FF7F00"/>
              </a:buClr>
              <a:buSzPct val="25000"/>
            </a:pPr>
            <a:r>
              <a:rPr lang="en" sz="3333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>
              <a:buClr>
                <a:srgbClr val="00FF00"/>
              </a:buClr>
              <a:buSzPct val="25000"/>
            </a:pPr>
            <a:r>
              <a:rPr lang="en" sz="3333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>
              <a:buClr>
                <a:srgbClr val="FF00FF"/>
              </a:buClr>
              <a:buSzPct val="25000"/>
            </a:pPr>
            <a:r>
              <a:rPr lang="en" sz="3333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3333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10492153" y="3887390"/>
            <a:ext cx="741759" cy="544113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08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866775" y="583986"/>
            <a:ext cx="8960911" cy="1320937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7F00"/>
              </a:buClr>
              <a:buSzPct val="25000"/>
            </a:pPr>
            <a:r>
              <a:rPr lang="en" sz="5733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Key </a:t>
            </a:r>
            <a:r>
              <a:rPr lang="en" sz="5733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Rules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866775" y="1952625"/>
            <a:ext cx="7047331" cy="4276799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Best practices</a:t>
            </a:r>
          </a:p>
          <a:p>
            <a:pPr marL="338658" indent="-338658">
              <a:lnSpc>
                <a:spcPct val="100000"/>
              </a:lnSpc>
              <a:spcBef>
                <a:spcPts val="2667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Never use your </a:t>
            </a: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as the </a:t>
            </a:r>
            <a:r>
              <a:rPr lang="en" sz="2667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keys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can and do change, albeit slowly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Relationships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that are based on matching string fields are less efficient than integers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9020024" y="1952625"/>
            <a:ext cx="2097899" cy="37727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User</a:t>
            </a:r>
          </a:p>
          <a:p>
            <a:pPr>
              <a:buClr>
                <a:srgbClr val="FF7F00"/>
              </a:buClr>
              <a:buSzPct val="25000"/>
            </a:pPr>
            <a:r>
              <a:rPr lang="en" sz="26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>
              <a:buClr>
                <a:srgbClr val="00FF00"/>
              </a:buClr>
              <a:buSzPct val="25000"/>
            </a:pPr>
            <a:r>
              <a:rPr lang="en" sz="26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password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name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created_at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modified_at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login_at</a:t>
            </a:r>
          </a:p>
        </p:txBody>
      </p:sp>
    </p:spTree>
    <p:extLst>
      <p:ext uri="{BB962C8B-B14F-4D97-AF65-F5344CB8AC3E}">
        <p14:creationId xmlns:p14="http://schemas.microsoft.com/office/powerpoint/2010/main" val="25278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866775" y="583986"/>
            <a:ext cx="9958799" cy="1320937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00FF"/>
              </a:buClr>
              <a:buSzPct val="25000"/>
            </a:pP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Foreign Keys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866776" y="1952625"/>
            <a:ext cx="6309393" cy="4276799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marL="338658" indent="-338658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" sz="2667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foreign key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when a table has a column that contains a key which points to the </a:t>
            </a:r>
            <a:r>
              <a:rPr lang="en" sz="2667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of another table.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all primary keys are integers, then all foreign keys are integers - this is good - very good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7489985" y="2595562"/>
            <a:ext cx="1258361" cy="165734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>
              <a:buClr>
                <a:srgbClr val="FF7F00"/>
              </a:buClr>
              <a:buSzPct val="25000"/>
            </a:pPr>
            <a:r>
              <a:rPr lang="en" sz="26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10102836" y="2400301"/>
            <a:ext cx="1429739" cy="2047948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>
              <a:buClr>
                <a:srgbClr val="FF7F00"/>
              </a:buClr>
              <a:buSzPct val="25000"/>
            </a:pPr>
            <a:r>
              <a:rPr lang="en" sz="26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>
              <a:buClr>
                <a:srgbClr val="FF00FF"/>
              </a:buClr>
              <a:buSzPct val="25000"/>
            </a:pPr>
            <a:r>
              <a:rPr lang="en" sz="26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8484768" y="3371756"/>
            <a:ext cx="1618200" cy="48982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39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b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" sz="5733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Relationship Building (in tables)</a:t>
            </a:r>
          </a:p>
        </p:txBody>
      </p:sp>
    </p:spTree>
    <p:extLst>
      <p:ext uri="{BB962C8B-B14F-4D97-AF65-F5344CB8AC3E}">
        <p14:creationId xmlns:p14="http://schemas.microsoft.com/office/powerpoint/2010/main" val="14901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286" y="4519083"/>
            <a:ext cx="9053093" cy="15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9590618" y="971551"/>
            <a:ext cx="1763181" cy="1761067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</a:p>
        </p:txBody>
      </p:sp>
      <p:sp>
        <p:nvSpPr>
          <p:cNvPr id="651" name="Shape 651"/>
          <p:cNvSpPr/>
          <p:nvPr/>
        </p:nvSpPr>
        <p:spPr>
          <a:xfrm>
            <a:off x="5399618" y="2400300"/>
            <a:ext cx="1763181" cy="734483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Album</a:t>
            </a: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7346951" y="1646767"/>
            <a:ext cx="2027767" cy="855133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7816851" y="2543717"/>
            <a:ext cx="1437292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belongs-to</a:t>
            </a:r>
          </a:p>
        </p:txBody>
      </p:sp>
      <p:sp>
        <p:nvSpPr>
          <p:cNvPr id="654" name="Shape 654"/>
          <p:cNvSpPr/>
          <p:nvPr/>
        </p:nvSpPr>
        <p:spPr>
          <a:xfrm>
            <a:off x="2495551" y="1085851"/>
            <a:ext cx="1761067" cy="694267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</p:txBody>
      </p:sp>
      <p:cxnSp>
        <p:nvCxnSpPr>
          <p:cNvPr id="655" name="Shape 655"/>
          <p:cNvCxnSpPr/>
          <p:nvPr/>
        </p:nvCxnSpPr>
        <p:spPr>
          <a:xfrm>
            <a:off x="3854451" y="1928284"/>
            <a:ext cx="1401232" cy="65828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4785534" y="1646750"/>
            <a:ext cx="1437199" cy="369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belongs-to</a:t>
            </a:r>
          </a:p>
        </p:txBody>
      </p:sp>
      <p:sp>
        <p:nvSpPr>
          <p:cNvPr id="657" name="Shape 657"/>
          <p:cNvSpPr/>
          <p:nvPr/>
        </p:nvSpPr>
        <p:spPr>
          <a:xfrm>
            <a:off x="7219949" y="3676651"/>
            <a:ext cx="1761067" cy="552448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</a:rPr>
              <a:t>  </a:t>
            </a: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9213851" y="2950634"/>
            <a:ext cx="922867" cy="1119716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9730318" y="3629566"/>
            <a:ext cx="1437292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belongs-to</a:t>
            </a:r>
          </a:p>
        </p:txBody>
      </p:sp>
    </p:spTree>
    <p:extLst>
      <p:ext uri="{BB962C8B-B14F-4D97-AF65-F5344CB8AC3E}">
        <p14:creationId xmlns:p14="http://schemas.microsoft.com/office/powerpoint/2010/main" val="1090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7F00"/>
              </a:buClr>
              <a:buSzPct val="25000"/>
            </a:pPr>
            <a:r>
              <a:rPr lang="en-US" sz="5733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</a:t>
            </a:r>
            <a:r>
              <a:rPr lang="en" sz="5733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Design</a:t>
            </a:r>
            <a:endParaRPr lang="en" sz="5733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866775" y="2131668"/>
            <a:ext cx="10449000" cy="4097755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t" anchorCtr="0">
            <a:noAutofit/>
          </a:bodyPr>
          <a:lstStyle/>
          <a:p>
            <a:pPr marL="338658" indent="-338658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</a:t>
            </a:r>
            <a:r>
              <a:rPr lang="en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design 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an </a:t>
            </a: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 form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of its own with particular skills and experience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Our goal is to avoid the really bad mistakes and design clean and easily understood </a:t>
            </a:r>
            <a:r>
              <a:rPr lang="en-US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models</a:t>
            </a:r>
            <a:endParaRPr lang="en" sz="2667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-US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</a:t>
            </a:r>
            <a:r>
              <a:rPr lang="en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design 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starts with a </a:t>
            </a:r>
            <a:r>
              <a:rPr lang="en-US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sample data set and draws a </a:t>
            </a:r>
            <a:r>
              <a:rPr lang="en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picture</a:t>
            </a:r>
            <a:endParaRPr lang="en" sz="2667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995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6950410" y="772500"/>
            <a:ext cx="2036884" cy="2352673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1113234" y="1441449"/>
            <a:ext cx="1187052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828675" y="1146173"/>
            <a:ext cx="1762124" cy="105727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699146" y="1636044"/>
            <a:ext cx="4198500" cy="900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4037398" y="879473"/>
            <a:ext cx="1905300" cy="4666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belongs-to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4810125" y="3457575"/>
            <a:ext cx="1809748" cy="571500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0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4810125" y="405765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30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810125" y="462915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" sz="30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9648825" y="2047543"/>
            <a:ext cx="1809748" cy="571500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0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9648825" y="264761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30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9648825" y="321911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" sz="30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9648825" y="380966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30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9648825" y="436211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30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9648825" y="495266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30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9648825" y="552416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30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6738938" y="4369594"/>
            <a:ext cx="2909887" cy="144032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362075" y="4024312"/>
            <a:ext cx="2374655" cy="1638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FF00"/>
              </a:buClr>
              <a:buSzPct val="25000"/>
            </a:pPr>
            <a:r>
              <a:rPr lang="en" sz="2667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Table</a:t>
            </a:r>
          </a:p>
          <a:p>
            <a:pPr algn="ctr">
              <a:buClr>
                <a:srgbClr val="FF7F00"/>
              </a:buClr>
              <a:buSzPct val="25000"/>
            </a:pPr>
            <a:r>
              <a:rPr lang="en" sz="26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</a:t>
            </a:r>
          </a:p>
          <a:p>
            <a:pPr algn="ctr">
              <a:buClr>
                <a:srgbClr val="00FF00"/>
              </a:buClr>
              <a:buSzPct val="25000"/>
            </a:pPr>
            <a:r>
              <a:rPr lang="en" sz="26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</a:t>
            </a:r>
          </a:p>
          <a:p>
            <a:pPr algn="ctr">
              <a:buClr>
                <a:srgbClr val="FF00FF"/>
              </a:buClr>
              <a:buSzPct val="25000"/>
            </a:pPr>
            <a:r>
              <a:rPr lang="en" sz="26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Foreign key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7408069" y="965199"/>
            <a:ext cx="1037033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7546181" y="2222499"/>
            <a:ext cx="779857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7408069" y="1822449"/>
            <a:ext cx="1208391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7448550" y="2574923"/>
            <a:ext cx="975121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7472362" y="1365249"/>
            <a:ext cx="912017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</p:spTree>
    <p:extLst>
      <p:ext uri="{BB962C8B-B14F-4D97-AF65-F5344CB8AC3E}">
        <p14:creationId xmlns:p14="http://schemas.microsoft.com/office/powerpoint/2010/main" val="1735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5848350" y="1295401"/>
            <a:ext cx="1809748" cy="571500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0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5848350" y="1895475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30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848350" y="2466975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" sz="30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9810750" y="705685"/>
            <a:ext cx="1809748" cy="571500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0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9810750" y="130575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30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9810750" y="187725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" sz="30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9810750" y="246781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30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9810750" y="302025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30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9810750" y="361081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" sz="30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9810750" y="418231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30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7817853" y="1581150"/>
            <a:ext cx="1992897" cy="288691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1" name="Shape 701"/>
          <p:cNvSpPr txBox="1"/>
          <p:nvPr/>
        </p:nvSpPr>
        <p:spPr>
          <a:xfrm>
            <a:off x="886535" y="3028949"/>
            <a:ext cx="2666999" cy="1638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Table</a:t>
            </a:r>
          </a:p>
          <a:p>
            <a:pPr algn="ctr">
              <a:buClr>
                <a:srgbClr val="FF7F00"/>
              </a:buClr>
              <a:buSzPct val="25000"/>
            </a:pPr>
            <a:r>
              <a:rPr lang="en" sz="2667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</a:t>
            </a:r>
          </a:p>
          <a:p>
            <a:pPr algn="ctr">
              <a:buClr>
                <a:srgbClr val="00FF00"/>
              </a:buClr>
              <a:buSzPct val="25000"/>
            </a:pPr>
            <a:r>
              <a:rPr lang="en" sz="2667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</a:t>
            </a:r>
          </a:p>
          <a:p>
            <a:pPr algn="ctr">
              <a:buClr>
                <a:srgbClr val="FF00FF"/>
              </a:buClr>
              <a:buSzPct val="25000"/>
            </a:pPr>
            <a:r>
              <a:rPr lang="en" sz="2667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Foreign key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2466975" y="685801"/>
            <a:ext cx="1809748" cy="571500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0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2466975" y="1285875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30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2466975" y="1857375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" sz="30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848350" y="302895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30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6315075" y="4386015"/>
            <a:ext cx="1809748" cy="571500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0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6315075" y="498609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7F00"/>
              </a:buClr>
              <a:buSzPct val="25000"/>
            </a:pPr>
            <a:r>
              <a:rPr lang="en" sz="3067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6315075" y="5557590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" sz="3067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9810750" y="4734759"/>
            <a:ext cx="1809748" cy="571500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3067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8124823" y="4671765"/>
            <a:ext cx="1685927" cy="348744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4431505" y="1581150"/>
            <a:ext cx="1235867" cy="171330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2016919" y="5410199"/>
            <a:ext cx="3343275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" sz="2133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Naming FK </a:t>
            </a:r>
            <a:r>
              <a:rPr lang="en" sz="2133" dirty="0" err="1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133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 convention</a:t>
            </a:r>
          </a:p>
        </p:txBody>
      </p:sp>
    </p:spTree>
    <p:extLst>
      <p:ext uri="{BB962C8B-B14F-4D97-AF65-F5344CB8AC3E}">
        <p14:creationId xmlns:p14="http://schemas.microsoft.com/office/powerpoint/2010/main" val="209948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8120" y="445195"/>
            <a:ext cx="6576941" cy="6335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63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715673" y="4988188"/>
            <a:ext cx="11102011" cy="1546576"/>
          </a:xfrm>
          <a:prstGeom prst="rect">
            <a:avLst/>
          </a:prstGeom>
          <a:noFill/>
          <a:ln>
            <a:noFill/>
          </a:ln>
        </p:spPr>
        <p:txBody>
          <a:bodyPr lIns="68567" tIns="34267" rIns="68567" bIns="34267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2133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2133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NOT NULL PRIMARY KEY AUTOINCREMENT UNIQUE,</a:t>
            </a:r>
          </a:p>
          <a:p>
            <a:pPr>
              <a:buClr>
                <a:schemeClr val="lt1"/>
              </a:buClr>
              <a:buSzPct val="25000"/>
            </a:pP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2133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  <a:endParaRPr lang="en" sz="2133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57" y="584597"/>
            <a:ext cx="7090611" cy="4698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3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549385" y="3321427"/>
            <a:ext cx="11180800" cy="3023999"/>
          </a:xfrm>
          <a:prstGeom prst="rect">
            <a:avLst/>
          </a:prstGeom>
          <a:noFill/>
          <a:ln>
            <a:noFill/>
          </a:ln>
        </p:spPr>
        <p:txBody>
          <a:bodyPr lIns="68567" tIns="34267" rIns="68567" bIns="34267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2133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</a:t>
            </a:r>
            <a:r>
              <a:rPr lang="en" sz="2133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KEY </a:t>
            </a:r>
            <a:r>
              <a:rPr lang="en" sz="2133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AUTOINCREMENT 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UNIQUE,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2133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2133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729" name="Shape 729"/>
          <p:cNvSpPr/>
          <p:nvPr/>
        </p:nvSpPr>
        <p:spPr>
          <a:xfrm>
            <a:off x="549385" y="1146745"/>
            <a:ext cx="11180800" cy="1916000"/>
          </a:xfrm>
          <a:prstGeom prst="rect">
            <a:avLst/>
          </a:prstGeom>
          <a:noFill/>
          <a:ln>
            <a:noFill/>
          </a:ln>
        </p:spPr>
        <p:txBody>
          <a:bodyPr lIns="68567" tIns="34267" rIns="68567" bIns="34267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2133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AUTOINCREMENT UNIQUE,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2133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TEXT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133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4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4064" y="416268"/>
            <a:ext cx="9807075" cy="6170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7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2837280" y="5254124"/>
            <a:ext cx="7424371" cy="857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667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16" y="483089"/>
            <a:ext cx="8187437" cy="5066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63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2918952" y="5242078"/>
            <a:ext cx="7424371" cy="857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667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7367" y="438301"/>
            <a:ext cx="8294385" cy="51323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4577349" y="791307"/>
            <a:ext cx="7885567" cy="4879395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0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8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3190061" y="5252657"/>
            <a:ext cx="6980633" cy="857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051" y="420257"/>
            <a:ext cx="8502316" cy="526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6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1920547" y="5378450"/>
            <a:ext cx="9612899" cy="857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667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667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667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</a:t>
            </a: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3958" y="475801"/>
            <a:ext cx="7218948" cy="5437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48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7949" y="857250"/>
            <a:ext cx="6896099" cy="4743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7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526505" y="638007"/>
            <a:ext cx="9623248" cy="320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-US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en-US" sz="24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>
              <a:buClr>
                <a:srgbClr val="FFFF00"/>
              </a:buClr>
              <a:buSzPct val="25000"/>
            </a:pPr>
            <a:r>
              <a:rPr lang="en-US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values 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('Stairway', 5, 482, 0, 2, 1)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>
              <a:buClr>
                <a:srgbClr val="FFFF00"/>
              </a:buClr>
              <a:buSzPct val="25000"/>
            </a:pPr>
            <a:r>
              <a:rPr lang="en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841" y="4031878"/>
            <a:ext cx="7772868" cy="1971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8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92686" y="787792"/>
            <a:ext cx="9779833" cy="5287968"/>
            <a:chOff x="1874508" y="1342967"/>
            <a:chExt cx="5865807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504494" y="4020862"/>
              <a:ext cx="540939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00FF"/>
                </a:buClr>
                <a:buSzPct val="25000"/>
              </a:pPr>
              <a:r>
                <a:rPr lang="en" sz="2133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00FF"/>
                </a:buClr>
                <a:buSzPct val="25000"/>
              </a:pPr>
              <a:r>
                <a:rPr lang="en" sz="2133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00FF"/>
                </a:buClr>
                <a:buSzPct val="25000"/>
              </a:pPr>
              <a:r>
                <a:rPr lang="en" sz="2133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823362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00FF"/>
                </a:buClr>
                <a:buSzPct val="25000"/>
              </a:pPr>
              <a:r>
                <a:rPr lang="en" sz="2133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9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611" y="633027"/>
            <a:ext cx="8780379" cy="5500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9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Building a Data Model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866775" y="2146787"/>
            <a:ext cx="10449000" cy="4082636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t" anchorCtr="0">
            <a:noAutofit/>
          </a:bodyPr>
          <a:lstStyle/>
          <a:p>
            <a:pPr marL="558786" indent="-287859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Drawing a picture of the data objects for our application and then figuring out how to represent the objects and their relationships</a:t>
            </a:r>
          </a:p>
          <a:p>
            <a:pPr marL="558786" indent="-237061">
              <a:lnSpc>
                <a:spcPct val="100000"/>
              </a:lnSpc>
              <a:spcBef>
                <a:spcPts val="2667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Basic Rule: Don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 put the same string data in twice - use </a:t>
            </a:r>
            <a:r>
              <a:rPr lang="en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 additional table and a</a:t>
            </a:r>
            <a:r>
              <a:rPr lang="en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foreign key </a:t>
            </a:r>
            <a:r>
              <a:rPr lang="en" sz="2667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instead</a:t>
            </a:r>
            <a:endParaRPr lang="en" sz="2667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558786" indent="-237061">
              <a:lnSpc>
                <a:spcPct val="100000"/>
              </a:lnSpc>
              <a:spcBef>
                <a:spcPts val="2667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there is one thing in the 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real world</a:t>
            </a:r>
            <a:r>
              <a:rPr lang="en" sz="26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there should be one copy of that thing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270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92553" y="791410"/>
            <a:ext cx="7984947" cy="5229727"/>
            <a:chOff x="935831" y="178593"/>
            <a:chExt cx="7416998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77777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  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37879" y="178593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Len  </a:t>
              </a: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581697" y="178593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6003428" y="178593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Rating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chemeClr val="lt1"/>
                </a:buClr>
                <a:buSzPct val="25000"/>
              </a:pPr>
              <a:r>
                <a:rPr lang="en" sz="2133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Count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86638" y="6329363"/>
            <a:ext cx="134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"Data Set"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SzPct val="25000"/>
            </a:pP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For each </a:t>
            </a:r>
            <a:r>
              <a:rPr lang="en" sz="5733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piece of info</a:t>
            </a:r>
            <a:r>
              <a:rPr lang="en" sz="5733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5733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866776" y="1952625"/>
            <a:ext cx="6993857" cy="4276799"/>
          </a:xfrm>
          <a:prstGeom prst="rect">
            <a:avLst/>
          </a:prstGeom>
          <a:noFill/>
          <a:ln>
            <a:noFill/>
          </a:ln>
        </p:spPr>
        <p:txBody>
          <a:bodyPr vert="horz" lIns="28567" tIns="28567" rIns="28567" bIns="28567" rtlCol="0" anchor="t" anchorCtr="0">
            <a:noAutofit/>
          </a:bodyPr>
          <a:lstStyle/>
          <a:p>
            <a:pPr marL="338658" indent="-338658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Is the column an object or an attribute of another object?</a:t>
            </a:r>
          </a:p>
          <a:p>
            <a:pPr marL="338658" indent="-338658">
              <a:lnSpc>
                <a:spcPct val="100000"/>
              </a:lnSpc>
              <a:spcBef>
                <a:spcPts val="3333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sz="2667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Once we define objects, we need to define the relationships between objects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55769" y="1876425"/>
            <a:ext cx="3317856" cy="2422860"/>
            <a:chOff x="6041826" y="1407318"/>
            <a:chExt cx="2836961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77777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  </a:t>
              </a: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6366867" y="1507331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Len  </a:t>
              </a: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432053" y="2393156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  </a:t>
              </a: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8101905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Rating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Clr>
                  <a:srgbClr val="FFFF00"/>
                </a:buClr>
                <a:buSzPct val="25000"/>
              </a:pPr>
              <a:r>
                <a:rPr lang="en" sz="240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Count</a:t>
              </a: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944533"/>
            <a:ext cx="8553451" cy="143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2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406785" y="797668"/>
            <a:ext cx="9601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Track 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427880" y="1331068"/>
            <a:ext cx="9201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480523" y="1864468"/>
            <a:ext cx="814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Artist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443623" y="2397868"/>
            <a:ext cx="89075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Genre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38043" y="2931267"/>
            <a:ext cx="897682" cy="1482299"/>
            <a:chOff x="584883" y="3907230"/>
            <a:chExt cx="1197198" cy="1977241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716363" y="4618734"/>
              <a:ext cx="93424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>
                  <a:solidFill>
                    <a:schemeClr val="bg1"/>
                  </a:solidFill>
                  <a:ea typeface="ＭＳ Ｐゴシック" charset="-128"/>
                </a:rPr>
                <a:t>Len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605193" y="3907230"/>
              <a:ext cx="115657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>
                  <a:solidFill>
                    <a:schemeClr val="bg1"/>
                  </a:solidFill>
                  <a:ea typeface="ＭＳ Ｐゴシック" charset="-128"/>
                </a:rPr>
                <a:t>Rating</a:t>
              </a: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4883" y="5330237"/>
              <a:ext cx="119719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>
                  <a:solidFill>
                    <a:schemeClr val="bg1"/>
                  </a:solidFill>
                  <a:ea typeface="ＭＳ Ｐゴシック" charset="-128"/>
                </a:rPr>
                <a:t>Count</a:t>
              </a: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944533"/>
            <a:ext cx="8553451" cy="143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6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406785" y="797668"/>
            <a:ext cx="9601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Track 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427880" y="1331068"/>
            <a:ext cx="9201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480523" y="1864468"/>
            <a:ext cx="81483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Artist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443623" y="2397868"/>
            <a:ext cx="89075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bg1"/>
                </a:solidFill>
                <a:ea typeface="ＭＳ Ｐゴシック" charset="-128"/>
              </a:rPr>
              <a:t>Genre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38043" y="2931267"/>
            <a:ext cx="897682" cy="1482299"/>
            <a:chOff x="584883" y="3907230"/>
            <a:chExt cx="1197198" cy="1977241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716363" y="4618734"/>
              <a:ext cx="93424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>
                  <a:solidFill>
                    <a:schemeClr val="bg1"/>
                  </a:solidFill>
                  <a:ea typeface="ＭＳ Ｐゴシック" charset="-128"/>
                </a:rPr>
                <a:t>Len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605193" y="3907230"/>
              <a:ext cx="115657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>
                  <a:solidFill>
                    <a:schemeClr val="bg1"/>
                  </a:solidFill>
                  <a:ea typeface="ＭＳ Ｐゴシック" charset="-128"/>
                </a:rPr>
                <a:t>Rating</a:t>
              </a: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4883" y="5330237"/>
              <a:ext cx="1197198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>
                  <a:solidFill>
                    <a:schemeClr val="bg1"/>
                  </a:solidFill>
                  <a:ea typeface="ＭＳ Ｐゴシック" charset="-128"/>
                </a:rPr>
                <a:t>Count</a:t>
              </a:r>
            </a:p>
          </p:txBody>
        </p:sp>
      </p:grpSp>
      <p:sp>
        <p:nvSpPr>
          <p:cNvPr id="57353" name="Rectangle 9"/>
          <p:cNvSpPr>
            <a:spLocks/>
          </p:cNvSpPr>
          <p:nvPr/>
        </p:nvSpPr>
        <p:spPr bwMode="auto">
          <a:xfrm>
            <a:off x="9590618" y="569384"/>
            <a:ext cx="1763183" cy="2351616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Track</a:t>
            </a:r>
          </a:p>
          <a:p>
            <a:pPr algn="ctr" eaLnBrk="1" hangingPunct="1">
              <a:defRPr/>
            </a:pPr>
            <a:endParaRPr lang="en-US" altLang="en-US" sz="27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Rating</a:t>
            </a:r>
          </a:p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Len</a:t>
            </a:r>
          </a:p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Count</a:t>
            </a: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5399618" y="2076451"/>
            <a:ext cx="1763183" cy="105833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</a:rPr>
              <a:t>Album</a:t>
            </a: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7346951" y="1646767"/>
            <a:ext cx="2027767" cy="855133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519"/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7817385" y="2520635"/>
            <a:ext cx="14763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  <a:ea typeface="ＭＳ Ｐゴシック" charset="-128"/>
              </a:rPr>
              <a:t>belongs-to</a:t>
            </a: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2495551" y="723901"/>
            <a:ext cx="1761067" cy="1056217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 dirty="0">
                <a:solidFill>
                  <a:schemeClr val="tx1"/>
                </a:solidFill>
              </a:rPr>
              <a:t>Artist</a:t>
            </a: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3854452" y="1928284"/>
            <a:ext cx="1401233" cy="658283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519"/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4799018" y="1331068"/>
            <a:ext cx="14763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  <a:ea typeface="ＭＳ Ｐゴシック" charset="-128"/>
              </a:rPr>
              <a:t>belongs-to</a:t>
            </a: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7219951" y="3676651"/>
            <a:ext cx="1761067" cy="105833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</a:rPr>
              <a:t>Genre</a:t>
            </a: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9213851" y="2950634"/>
            <a:ext cx="922867" cy="1119717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519"/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9731909" y="3606484"/>
            <a:ext cx="147636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>
                <a:solidFill>
                  <a:schemeClr val="tx1"/>
                </a:solidFill>
                <a:ea typeface="ＭＳ Ｐゴシック" charset="-128"/>
              </a:rPr>
              <a:t>belongs-to</a:t>
            </a: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4944533"/>
            <a:ext cx="8553451" cy="143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49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</TotalTime>
  <Words>932</Words>
  <Application>Microsoft Macintosh PowerPoint</Application>
  <PresentationFormat>Widescreen</PresentationFormat>
  <Paragraphs>245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Cabin</vt:lpstr>
      <vt:lpstr>Calibri</vt:lpstr>
      <vt:lpstr>Calibri Light</vt:lpstr>
      <vt:lpstr>Courier</vt:lpstr>
      <vt:lpstr>Gill Sans</vt:lpstr>
      <vt:lpstr>Helvetica</vt:lpstr>
      <vt:lpstr>ＭＳ Ｐゴシック</vt:lpstr>
      <vt:lpstr>ヒラギノ角ゴ ProN W3</vt:lpstr>
      <vt:lpstr>Arial</vt:lpstr>
      <vt:lpstr>Office Theme</vt:lpstr>
      <vt:lpstr>Data Modelling</vt:lpstr>
      <vt:lpstr>Model Design</vt:lpstr>
      <vt:lpstr>PowerPoint Presentation</vt:lpstr>
      <vt:lpstr>PowerPoint Presentation</vt:lpstr>
      <vt:lpstr>Building a Data Model</vt:lpstr>
      <vt:lpstr>PowerPoint Presentation</vt:lpstr>
      <vt:lpstr>For each “piece of info”...</vt:lpstr>
      <vt:lpstr>PowerPoint Presentation</vt:lpstr>
      <vt:lpstr>PowerPoint Presentation</vt:lpstr>
      <vt:lpstr>PowerPoint Presentation</vt:lpstr>
      <vt:lpstr>Representing Relationships in a Database</vt:lpstr>
      <vt:lpstr>Database Normalization (3NF)</vt:lpstr>
      <vt:lpstr>PowerPoint Presentation</vt:lpstr>
      <vt:lpstr>Integer Reference Pattern</vt:lpstr>
      <vt:lpstr>Three Kinds of Keys</vt:lpstr>
      <vt:lpstr>Key Rules</vt:lpstr>
      <vt:lpstr>Foreign Keys</vt:lpstr>
      <vt:lpstr>Relationship Building (in tables)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28</cp:revision>
  <dcterms:created xsi:type="dcterms:W3CDTF">2019-01-19T02:12:54Z</dcterms:created>
  <dcterms:modified xsi:type="dcterms:W3CDTF">2019-01-23T13:43:15Z</dcterms:modified>
</cp:coreProperties>
</file>